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6" r:id="rId9"/>
    <p:sldId id="267" r:id="rId10"/>
    <p:sldId id="268" r:id="rId11"/>
    <p:sldId id="270" r:id="rId12"/>
    <p:sldId id="271" r:id="rId13"/>
    <p:sldId id="272" r:id="rId14"/>
    <p:sldId id="273" r:id="rId15"/>
    <p:sldId id="274" r:id="rId16"/>
    <p:sldId id="278" r:id="rId17"/>
    <p:sldId id="276" r:id="rId18"/>
    <p:sldId id="277" r:id="rId19"/>
    <p:sldId id="280" r:id="rId20"/>
    <p:sldId id="281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3" r:id="rId31"/>
    <p:sldId id="292" r:id="rId32"/>
    <p:sldId id="294" r:id="rId33"/>
    <p:sldId id="295" r:id="rId34"/>
    <p:sldId id="296" r:id="rId35"/>
    <p:sldId id="297" r:id="rId36"/>
    <p:sldId id="298" r:id="rId37"/>
    <p:sldId id="299" r:id="rId38"/>
    <p:sldId id="300" r:id="rId39"/>
    <p:sldId id="301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62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749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4529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041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0622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1737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5223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3723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6540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8640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8231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B3F1A0F-9E26-483F-99CD-352A5CC8552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661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E21AB2-ACD2-837D-3733-84D516A520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1431500"/>
            <a:ext cx="10058400" cy="1997500"/>
          </a:xfrm>
        </p:spPr>
        <p:txBody>
          <a:bodyPr/>
          <a:lstStyle/>
          <a:p>
            <a:pPr algn="ctr"/>
            <a:r>
              <a:rPr lang="pt-BR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#RESUMOCV121 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A5F0385-9DD6-5BF7-03FD-1F8936DC10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  <a:p>
            <a:r>
              <a:rPr lang="pt-BR" dirty="0"/>
              <a:t>Currículo, busca de vagas e candidaturas</a:t>
            </a:r>
          </a:p>
        </p:txBody>
      </p:sp>
    </p:spTree>
    <p:extLst>
      <p:ext uri="{BB962C8B-B14F-4D97-AF65-F5344CB8AC3E}">
        <p14:creationId xmlns:p14="http://schemas.microsoft.com/office/powerpoint/2010/main" val="2891255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</a:t>
            </a:r>
            <a:r>
              <a:rPr lang="pt-BR" sz="6400" b="1" dirty="0"/>
              <a:t>ERROS COMUNS NO CURRÍCULO: </a:t>
            </a:r>
          </a:p>
          <a:p>
            <a:pPr marL="0" indent="0">
              <a:buNone/>
            </a:pPr>
            <a:br>
              <a:rPr lang="pt-BR" sz="5600" b="1" dirty="0"/>
            </a:br>
            <a:endParaRPr lang="pt-BR" sz="5600" b="1" dirty="0"/>
          </a:p>
          <a:p>
            <a:pPr marL="0" indent="0"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#1 </a:t>
            </a:r>
            <a:r>
              <a:rPr lang="pt-BR" sz="5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| Simplesmente descrever a empresa</a:t>
            </a: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#2 </a:t>
            </a:r>
            <a:r>
              <a:rPr lang="pt-BR" sz="5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| Escrever apenas os fatos</a:t>
            </a: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#3 </a:t>
            </a:r>
            <a:r>
              <a:rPr lang="pt-BR" sz="5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| Não desenvolver o que foi feito</a:t>
            </a: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#4 </a:t>
            </a:r>
            <a:r>
              <a:rPr lang="pt-BR" sz="5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| Fazer descrições genéricas </a:t>
            </a:r>
          </a:p>
          <a:p>
            <a:pPr marL="0" indent="0">
              <a:buNone/>
            </a:pPr>
            <a:endParaRPr lang="pt-BR" sz="5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#5 </a:t>
            </a:r>
            <a:r>
              <a:rPr lang="pt-BR" sz="5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| Siglas e termos técnicos sem contexto </a:t>
            </a: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90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kern="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Exemplo para seguir: </a:t>
            </a: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F4C00FC-BFD5-F109-D8BA-43965360F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2594012"/>
            <a:ext cx="5828291" cy="327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802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pt.III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>
              <a:buNone/>
            </a:pPr>
            <a:r>
              <a:rPr lang="pt-BR" sz="9600" b="1" dirty="0"/>
              <a:t>     ESTRUTUDA DO CURRÍCULO EM PARTES: </a:t>
            </a:r>
          </a:p>
          <a:p>
            <a:pPr marL="0" indent="0">
              <a:buNone/>
            </a:pPr>
            <a:br>
              <a:rPr lang="pt-BR" sz="9600" b="1" dirty="0"/>
            </a:br>
            <a:endParaRPr lang="pt-BR" sz="9600" b="1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pt-BR" sz="96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9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Empresa/contexto</a:t>
            </a:r>
          </a:p>
          <a:p>
            <a:pPr marL="201168" lvl="1" indent="0">
              <a:buNone/>
            </a:pP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Responsabilidades</a:t>
            </a:r>
          </a:p>
          <a:p>
            <a:pPr marL="201168" lvl="1" indent="0">
              <a:buNone/>
            </a:pPr>
            <a:endParaRPr lang="pt-BR" sz="9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Desafios</a:t>
            </a:r>
          </a:p>
          <a:p>
            <a:pPr marL="201168" lvl="1" indent="0">
              <a:buNone/>
            </a:pPr>
            <a:endParaRPr lang="pt-BR" sz="9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pt-BR" sz="9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Resulta</a:t>
            </a: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dos/Aprendizados </a:t>
            </a:r>
            <a:br>
              <a:rPr lang="pt-BR" sz="9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636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pt.III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72238"/>
            <a:ext cx="10683904" cy="4197258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 algn="ctr">
              <a:buNone/>
            </a:pPr>
            <a:r>
              <a:rPr lang="pt-BR" sz="9600" b="1" dirty="0"/>
              <a:t>     </a:t>
            </a:r>
            <a:r>
              <a:rPr lang="pt-BR" sz="8600" b="1" dirty="0"/>
              <a:t>EXEMPLO RESUMO DA EXPERIÊNCIA PROFISSIONAL: </a:t>
            </a:r>
          </a:p>
          <a:p>
            <a:pPr marL="0" indent="0">
              <a:buNone/>
            </a:pPr>
            <a:br>
              <a:rPr lang="pt-BR" sz="9600" b="1" dirty="0"/>
            </a:b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3A65DC3-55DF-E309-8A0E-2F58C6B48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687" y="2709343"/>
            <a:ext cx="5976730" cy="336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169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pt.III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72238"/>
            <a:ext cx="10683904" cy="4197258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 algn="ctr">
              <a:buNone/>
            </a:pPr>
            <a:r>
              <a:rPr lang="pt-BR" sz="9600" b="1" dirty="0"/>
              <a:t>     </a:t>
            </a:r>
            <a:r>
              <a:rPr lang="pt-BR" sz="8600" b="1" dirty="0"/>
              <a:t>EXEMPLO RESUMO DA EXPERIÊNCIA : </a:t>
            </a:r>
          </a:p>
          <a:p>
            <a:pPr marL="0" indent="0">
              <a:buNone/>
            </a:pPr>
            <a:br>
              <a:rPr lang="pt-BR" sz="9600" b="1" dirty="0"/>
            </a:b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1CDBB5A-1AFA-C197-2E37-58FFDCDBD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426" y="2710165"/>
            <a:ext cx="6427303" cy="361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0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(pt.VI)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>
              <a:buNone/>
            </a:pPr>
            <a:r>
              <a:rPr lang="pt-BR" sz="9600" b="1" dirty="0"/>
              <a:t>     PONTO DE ATENÇÃO: </a:t>
            </a:r>
          </a:p>
          <a:p>
            <a:pPr marL="0" indent="0">
              <a:buNone/>
            </a:pPr>
            <a:br>
              <a:rPr lang="pt-BR" sz="9600" b="1" dirty="0"/>
            </a:br>
            <a:endParaRPr lang="pt-BR" sz="9600" b="1" dirty="0"/>
          </a:p>
          <a:p>
            <a:pPr lvl="1">
              <a:buFontTx/>
              <a:buChar char="-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Não escreva textos muito grandes no seu currículo. Seja o mais sucinto possível!</a:t>
            </a:r>
          </a:p>
          <a:p>
            <a:pPr lvl="1">
              <a:buFontTx/>
              <a:buChar char="-"/>
            </a:pP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9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Busque o equilíbrio! Nem totalmente direto e nem muito textão. </a:t>
            </a: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587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649CD2-547B-7B58-BE26-AB5EA6AA9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4400" dirty="0">
                <a:latin typeface="Arial Rounded MT Bold" panose="020F0704030504030204" pitchFamily="34" charset="0"/>
              </a:rPr>
              <a:t>PROCESSO PELA Cia de Estágios 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3E2143FD-D914-B3C4-2D3E-F7F2907308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2227" y="2893943"/>
            <a:ext cx="5995732" cy="2003715"/>
          </a:xfrm>
        </p:spPr>
      </p:pic>
    </p:spTree>
    <p:extLst>
      <p:ext uri="{BB962C8B-B14F-4D97-AF65-F5344CB8AC3E}">
        <p14:creationId xmlns:p14="http://schemas.microsoft.com/office/powerpoint/2010/main" val="2755338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(pt.VI)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>
              <a:buNone/>
            </a:pPr>
            <a:r>
              <a:rPr lang="pt-BR" sz="9600" b="1" dirty="0"/>
              <a:t>     1) INSCRIÇÃO: </a:t>
            </a:r>
          </a:p>
          <a:p>
            <a:pPr marL="0" indent="0">
              <a:buNone/>
            </a:pPr>
            <a:br>
              <a:rPr lang="pt-BR" sz="9600" b="1" dirty="0"/>
            </a:br>
            <a:endParaRPr lang="pt-BR" sz="9600" b="1" dirty="0"/>
          </a:p>
          <a:p>
            <a:pPr lvl="1">
              <a:buFontTx/>
              <a:buChar char="-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você não tem data de formação definida, coloque a data da descrição da vaga para não ser barrado pelos filtros. </a:t>
            </a:r>
          </a:p>
          <a:p>
            <a:pPr lvl="1">
              <a:buFontTx/>
              <a:buChar char="-"/>
            </a:pP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Ao realizar a inscrição, garanta que as palavras-chaves dos requisitos estarão no seu CV. </a:t>
            </a: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633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(pt.VI)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>
              <a:buNone/>
            </a:pPr>
            <a:r>
              <a:rPr lang="pt-BR" sz="9600" b="1" dirty="0"/>
              <a:t>     2) *ENTREVISTA COM OS CANDIDATOS, HEHE: </a:t>
            </a:r>
          </a:p>
          <a:p>
            <a:pPr marL="0" indent="0">
              <a:buNone/>
            </a:pPr>
            <a:endParaRPr lang="pt-BR" sz="9600" b="1" dirty="0"/>
          </a:p>
          <a:p>
            <a:pPr lvl="1">
              <a:buFontTx/>
              <a:buChar char="-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Estagiário auxilia o recrutador na análise de currículo</a:t>
            </a: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01168" lvl="1" indent="0">
              <a:buNone/>
            </a:pPr>
            <a:endParaRPr lang="pt-BR" sz="9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Estagiário não faz uma leitura tão atenciosa </a:t>
            </a:r>
          </a:p>
          <a:p>
            <a:pPr lvl="1">
              <a:buFontTx/>
              <a:buChar char="-"/>
            </a:pPr>
            <a:endParaRPr lang="pt-BR" sz="9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Filtragem: os melhores são indicados para os recrutadores</a:t>
            </a:r>
          </a:p>
          <a:p>
            <a:pPr lvl="1">
              <a:buFontTx/>
              <a:buChar char="-"/>
            </a:pP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33517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(pt.VI)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>
              <a:buNone/>
            </a:pPr>
            <a:r>
              <a:rPr lang="pt-BR" sz="9600" b="1" dirty="0"/>
              <a:t>     3) RECRUTADORES: </a:t>
            </a:r>
          </a:p>
          <a:p>
            <a:pPr marL="0" indent="0">
              <a:buNone/>
            </a:pPr>
            <a:endParaRPr lang="pt-BR" sz="9600" b="1" dirty="0"/>
          </a:p>
          <a:p>
            <a:pPr marL="0" indent="0">
              <a:buNone/>
            </a:pPr>
            <a:endParaRPr lang="pt-BR" sz="9600" b="1" dirty="0"/>
          </a:p>
          <a:p>
            <a:pPr lvl="1">
              <a:buFontTx/>
              <a:buChar char="-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Recrutadores leem novamente o currículo </a:t>
            </a:r>
          </a:p>
          <a:p>
            <a:pPr lvl="1">
              <a:buFontTx/>
              <a:buChar char="-"/>
            </a:pPr>
            <a:endParaRPr lang="pt-BR" sz="9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Fazem a entrevista </a:t>
            </a:r>
          </a:p>
          <a:p>
            <a:pPr lvl="1">
              <a:buFontTx/>
              <a:buChar char="-"/>
            </a:pPr>
            <a:endParaRPr lang="pt-BR" sz="9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Melhores candidatos vão para o gestor </a:t>
            </a:r>
          </a:p>
          <a:p>
            <a:pPr lvl="1">
              <a:buFontTx/>
              <a:buChar char="-"/>
            </a:pP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501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Currículo pra quê?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pt-BR" dirty="0"/>
          </a:p>
          <a:p>
            <a:r>
              <a:rPr lang="pt-BR" b="1" dirty="0"/>
              <a:t> 3 PILARES PARA FAZER UM CURRÍCULO ATRATIVO: </a:t>
            </a:r>
          </a:p>
          <a:p>
            <a:pPr algn="ctr"/>
            <a:endParaRPr lang="pt-BR" dirty="0"/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Requisitos</a:t>
            </a:r>
            <a:br>
              <a:rPr lang="pt-BR" dirty="0"/>
            </a:br>
            <a:endParaRPr lang="pt-BR" dirty="0"/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Conteúdo </a:t>
            </a:r>
            <a:br>
              <a:rPr lang="pt-BR" dirty="0"/>
            </a:br>
            <a:endParaRPr lang="pt-BR" dirty="0"/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Atenção </a:t>
            </a:r>
          </a:p>
        </p:txBody>
      </p:sp>
    </p:spTree>
    <p:extLst>
      <p:ext uri="{BB962C8B-B14F-4D97-AF65-F5344CB8AC3E}">
        <p14:creationId xmlns:p14="http://schemas.microsoft.com/office/powerpoint/2010/main" val="2558650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(pt.VI)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>
              <a:buNone/>
            </a:pPr>
            <a:r>
              <a:rPr lang="pt-BR" sz="9600" b="1" dirty="0"/>
              <a:t>     4) GESTOR DA VAGA: </a:t>
            </a:r>
          </a:p>
          <a:p>
            <a:pPr marL="0" indent="0">
              <a:buNone/>
            </a:pPr>
            <a:endParaRPr lang="pt-BR" sz="9600" b="1" dirty="0"/>
          </a:p>
          <a:p>
            <a:pPr marL="292608" lvl="1" indent="0">
              <a:buNone/>
            </a:pPr>
            <a:r>
              <a:rPr lang="pt-BR" sz="7000" dirty="0">
                <a:ea typeface="Calibri" panose="020F0502020204030204" pitchFamily="34" charset="0"/>
                <a:cs typeface="Times New Roman" panose="02020603050405020304" pitchFamily="18" charset="0"/>
              </a:rPr>
              <a:t>Na Cia de Estágios, o CV que você anexou não vai para o gestor. Não é possível  afirmar que seja igual em todos os sites de vagas, mas é provável. </a:t>
            </a:r>
            <a:endParaRPr lang="pt-BR" sz="9600" b="1" dirty="0"/>
          </a:p>
          <a:p>
            <a:pPr marL="0" indent="0">
              <a:buNone/>
            </a:pPr>
            <a:endParaRPr lang="pt-BR" sz="9600" b="1" dirty="0"/>
          </a:p>
          <a:p>
            <a:pPr lvl="1">
              <a:buFontTx/>
              <a:buChar char="-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Currículo deve ser personalizado </a:t>
            </a:r>
          </a:p>
          <a:p>
            <a:pPr lvl="1">
              <a:buFontTx/>
              <a:buChar char="-"/>
            </a:pPr>
            <a:endParaRPr lang="pt-BR" sz="9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Gastar energia fazendo um currículo visualmente atrativo </a:t>
            </a:r>
          </a:p>
          <a:p>
            <a:pPr marL="201168" lvl="1" indent="0">
              <a:buNone/>
            </a:pPr>
            <a:endParaRPr lang="pt-BR" sz="9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3867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Educação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>
              <a:buNone/>
            </a:pPr>
            <a:r>
              <a:rPr lang="pt-BR" sz="9600" b="1" dirty="0"/>
              <a:t>    Educação: </a:t>
            </a:r>
          </a:p>
          <a:p>
            <a:pPr marL="0" indent="0">
              <a:buNone/>
            </a:pPr>
            <a:endParaRPr lang="pt-BR" sz="9600" b="1" dirty="0"/>
          </a:p>
          <a:p>
            <a:pPr lvl="1">
              <a:buFontTx/>
              <a:buChar char="-"/>
            </a:pPr>
            <a:r>
              <a:rPr lang="pt-BR" sz="6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É muito mais importante </a:t>
            </a:r>
            <a:r>
              <a:rPr lang="pt-BR" sz="64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que </a:t>
            </a:r>
            <a:r>
              <a:rPr lang="pt-BR" sz="6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você cursa do que </a:t>
            </a:r>
            <a:r>
              <a:rPr lang="pt-BR" sz="64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onde</a:t>
            </a:r>
            <a:r>
              <a:rPr lang="pt-BR" sz="6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você cursa </a:t>
            </a:r>
          </a:p>
          <a:p>
            <a:pPr lvl="1">
              <a:buFontTx/>
              <a:buChar char="-"/>
            </a:pPr>
            <a:r>
              <a:rPr lang="pt-BR" sz="6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Curso tem que vir antes do nome da faculdade </a:t>
            </a:r>
            <a:br>
              <a:rPr lang="pt-BR" sz="6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64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Exemplo: </a:t>
            </a:r>
            <a:b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Engenharia Química (Curso) </a:t>
            </a:r>
            <a:br>
              <a:rPr lang="pt-BR" sz="5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Universidade do Macapá (instituição) </a:t>
            </a:r>
            <a:br>
              <a:rPr lang="pt-BR" sz="5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Jan/2018 a Dez/2024 </a:t>
            </a:r>
            <a:endParaRPr lang="pt-BR" sz="5600" b="1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endParaRPr lang="pt-BR" sz="64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*Se você for/puder postergar a sua formatura para encaixar no requisito da vaga, coloque a nova data de previsão de formatura para não ser barrado pelos robôs. </a:t>
            </a:r>
          </a:p>
          <a:p>
            <a:pPr lvl="1">
              <a:buFontTx/>
              <a:buChar char="-"/>
            </a:pPr>
            <a:endParaRPr lang="pt-BR" sz="64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6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o mesmo padrão de data da suas experiências </a:t>
            </a:r>
          </a:p>
          <a:p>
            <a:pPr lvl="1">
              <a:buFontTx/>
              <a:buChar char="-"/>
            </a:pP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5390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Habilidades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>
              <a:buNone/>
            </a:pPr>
            <a:r>
              <a:rPr lang="pt-BR" sz="9600" b="1" dirty="0"/>
              <a:t>    Habilidades: </a:t>
            </a:r>
          </a:p>
          <a:p>
            <a:pPr marL="0" indent="0">
              <a:buNone/>
            </a:pPr>
            <a:endParaRPr lang="pt-BR" sz="7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70000"/>
              </a:lnSpc>
              <a:buFontTx/>
              <a:buChar char="-"/>
            </a:pPr>
            <a:r>
              <a:rPr lang="pt-BR" sz="7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Os g</a:t>
            </a:r>
            <a:r>
              <a:rPr lang="pt-BR" sz="7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estores e o RH valorizam muito que você tenha algumas habilidades, principalmente habilidades ligadas aquela área específica podem te ajudar e te diferenciar dos seus concorrentes. </a:t>
            </a:r>
          </a:p>
          <a:p>
            <a:pPr marL="201168" lvl="1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9716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14065"/>
            <a:ext cx="10058400" cy="1595833"/>
          </a:xfrm>
        </p:spPr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Habilidades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33992"/>
            <a:ext cx="10058400" cy="84143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 algn="ctr">
              <a:buNone/>
            </a:pPr>
            <a:r>
              <a:rPr lang="pt-BR" sz="9600" b="1" dirty="0"/>
              <a:t>    Três formas de colocar o inglês: </a:t>
            </a:r>
          </a:p>
          <a:p>
            <a:pPr marL="0" indent="0">
              <a:buNone/>
            </a:pPr>
            <a:endParaRPr lang="pt-BR" sz="7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ço Reservado para Conteúdo 5">
            <a:extLst>
              <a:ext uri="{FF2B5EF4-FFF2-40B4-BE49-F238E27FC236}">
                <a16:creationId xmlns:a16="http://schemas.microsoft.com/office/drawing/2014/main" id="{96F41FE7-83FE-5921-2458-40D1A5347145}"/>
              </a:ext>
            </a:extLst>
          </p:cNvPr>
          <p:cNvSpPr txBox="1">
            <a:spLocks/>
          </p:cNvSpPr>
          <p:nvPr/>
        </p:nvSpPr>
        <p:spPr>
          <a:xfrm>
            <a:off x="1097280" y="2561539"/>
            <a:ext cx="3607242" cy="291256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pt-BR" dirty="0"/>
          </a:p>
          <a:p>
            <a:pPr marL="0" indent="0" algn="ctr">
              <a:buFont typeface="Calibri" panose="020F0502020204030204" pitchFamily="34" charset="0"/>
              <a:buNone/>
            </a:pPr>
            <a:r>
              <a:rPr lang="pt-BR" dirty="0"/>
              <a:t> </a:t>
            </a:r>
          </a:p>
          <a:p>
            <a:pPr marL="0" indent="0" algn="ctr">
              <a:buFont typeface="Calibri" panose="020F0502020204030204" pitchFamily="34" charset="0"/>
              <a:buNone/>
            </a:pPr>
            <a:r>
              <a:rPr lang="pt-BR" b="1" dirty="0"/>
              <a:t>Inglês Avançado</a:t>
            </a:r>
          </a:p>
          <a:p>
            <a:pPr marL="0" indent="0" algn="ctr">
              <a:buFont typeface="Calibri" panose="020F0502020204030204" pitchFamily="34" charset="0"/>
              <a:buNone/>
            </a:pPr>
            <a:r>
              <a:rPr lang="pt-BR" dirty="0"/>
              <a:t>Fisk</a:t>
            </a:r>
          </a:p>
        </p:txBody>
      </p:sp>
      <p:sp>
        <p:nvSpPr>
          <p:cNvPr id="5" name="Espaço Reservado para Conteúdo 5">
            <a:extLst>
              <a:ext uri="{FF2B5EF4-FFF2-40B4-BE49-F238E27FC236}">
                <a16:creationId xmlns:a16="http://schemas.microsoft.com/office/drawing/2014/main" id="{FD395EC1-A1B4-9AB6-9B2A-7D00D18DD1B3}"/>
              </a:ext>
            </a:extLst>
          </p:cNvPr>
          <p:cNvSpPr txBox="1">
            <a:spLocks/>
          </p:cNvSpPr>
          <p:nvPr/>
        </p:nvSpPr>
        <p:spPr>
          <a:xfrm>
            <a:off x="4522967" y="2561539"/>
            <a:ext cx="3607242" cy="291256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pt-BR" dirty="0"/>
          </a:p>
          <a:p>
            <a:pPr marL="0" indent="0" algn="ctr">
              <a:buFont typeface="Calibri" panose="020F0502020204030204" pitchFamily="34" charset="0"/>
              <a:buNone/>
            </a:pPr>
            <a:r>
              <a:rPr lang="pt-BR" dirty="0"/>
              <a:t> </a:t>
            </a:r>
          </a:p>
          <a:p>
            <a:pPr marL="0" indent="0" algn="ctr">
              <a:buFont typeface="Calibri" panose="020F0502020204030204" pitchFamily="34" charset="0"/>
              <a:buNone/>
            </a:pPr>
            <a:r>
              <a:rPr lang="pt-BR" b="1" dirty="0"/>
              <a:t>Inglês</a:t>
            </a:r>
          </a:p>
          <a:p>
            <a:pPr marL="0" indent="0" algn="ctr">
              <a:buFont typeface="Calibri" panose="020F0502020204030204" pitchFamily="34" charset="0"/>
              <a:buNone/>
            </a:pPr>
            <a:r>
              <a:rPr lang="pt-BR" dirty="0"/>
              <a:t>Leitura: avançado</a:t>
            </a:r>
            <a:br>
              <a:rPr lang="pt-BR" dirty="0"/>
            </a:br>
            <a:r>
              <a:rPr lang="pt-BR" dirty="0"/>
              <a:t>Escrita: avançado </a:t>
            </a:r>
            <a:br>
              <a:rPr lang="pt-BR" dirty="0"/>
            </a:br>
            <a:r>
              <a:rPr lang="pt-BR" dirty="0"/>
              <a:t>Conversação: intermediário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11372DA-6190-2CAB-24C8-49A345AEA193}"/>
              </a:ext>
            </a:extLst>
          </p:cNvPr>
          <p:cNvSpPr txBox="1">
            <a:spLocks/>
          </p:cNvSpPr>
          <p:nvPr/>
        </p:nvSpPr>
        <p:spPr>
          <a:xfrm>
            <a:off x="8366096" y="2561539"/>
            <a:ext cx="3607242" cy="291256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pt-BR" dirty="0"/>
          </a:p>
          <a:p>
            <a:pPr marL="0" indent="0" algn="ctr">
              <a:buFont typeface="Calibri" panose="020F0502020204030204" pitchFamily="34" charset="0"/>
              <a:buNone/>
            </a:pPr>
            <a:r>
              <a:rPr lang="pt-BR" dirty="0"/>
              <a:t> </a:t>
            </a:r>
          </a:p>
          <a:p>
            <a:pPr marL="0" indent="0" algn="ctr">
              <a:buFont typeface="Calibri" panose="020F0502020204030204" pitchFamily="34" charset="0"/>
              <a:buNone/>
            </a:pPr>
            <a:r>
              <a:rPr lang="pt-BR" b="1" dirty="0"/>
              <a:t>Inglês Avançado</a:t>
            </a:r>
          </a:p>
          <a:p>
            <a:pPr marL="0" indent="0" algn="ctr">
              <a:buFont typeface="Calibri" panose="020F0502020204030204" pitchFamily="34" charset="0"/>
              <a:buNone/>
            </a:pPr>
            <a:r>
              <a:rPr lang="pt-BR" dirty="0"/>
              <a:t>TOEFL, IELTS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E0C001E-5658-66EA-8548-3DB399414AC6}"/>
              </a:ext>
            </a:extLst>
          </p:cNvPr>
          <p:cNvSpPr txBox="1"/>
          <p:nvPr/>
        </p:nvSpPr>
        <p:spPr>
          <a:xfrm>
            <a:off x="848140" y="5804453"/>
            <a:ext cx="1134386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600"/>
              </a:spcAft>
            </a:pPr>
            <a:r>
              <a:rPr lang="pt-BR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“Sempre coloque o nível </a:t>
            </a:r>
            <a:r>
              <a:rPr lang="pt-BR" sz="12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 texto</a:t>
            </a:r>
            <a:r>
              <a:rPr lang="pt-BR" sz="12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pt-BR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Nunca utilize gráficos, pontinhos ou porcentagens, pois assim fica confuso para quem lê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</a:t>
            </a: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073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Habilidades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>
              <a:buNone/>
            </a:pPr>
            <a:r>
              <a:rPr lang="pt-BR" sz="9600" b="1" dirty="0"/>
              <a:t>    Habilidades: </a:t>
            </a: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5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Dentro de habilidades é importante colocar as </a:t>
            </a:r>
            <a:r>
              <a:rPr lang="pt-BR" sz="5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hardskills</a:t>
            </a:r>
            <a:endParaRPr lang="pt-BR" sz="54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5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Colocar nível da ferramenta </a:t>
            </a:r>
          </a:p>
          <a:p>
            <a:pPr lvl="1">
              <a:buFontTx/>
              <a:buChar char="-"/>
            </a:pPr>
            <a:r>
              <a:rPr lang="pt-BR" sz="5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Especificar onde se encaixa – exemplo: </a:t>
            </a:r>
            <a:r>
              <a:rPr lang="pt-BR" sz="54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Frontend</a:t>
            </a:r>
            <a:r>
              <a:rPr lang="pt-BR" sz="5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lvl="1">
              <a:buFontTx/>
              <a:buChar char="-"/>
            </a:pPr>
            <a:r>
              <a:rPr lang="pt-BR" sz="5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Pacote </a:t>
            </a:r>
            <a:r>
              <a:rPr lang="pt-BR" sz="5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Ofiice</a:t>
            </a:r>
            <a:r>
              <a:rPr lang="pt-BR" sz="5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Avançado e embaixo colocar quais programas </a:t>
            </a:r>
          </a:p>
          <a:p>
            <a:pPr lvl="1">
              <a:buFontTx/>
              <a:buChar char="-"/>
            </a:pPr>
            <a:endParaRPr lang="pt-BR" sz="54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01168" lvl="1" indent="0">
              <a:buNone/>
            </a:pPr>
            <a:endParaRPr lang="pt-BR" sz="54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01168" lvl="1" indent="0">
              <a:buNone/>
            </a:pPr>
            <a:endParaRPr lang="pt-BR" sz="54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7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Educação: </a:t>
            </a:r>
            <a:r>
              <a:rPr lang="pt-BR" sz="7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Cursos específicos </a:t>
            </a:r>
          </a:p>
          <a:p>
            <a:pPr lvl="1">
              <a:buFontTx/>
              <a:buChar char="-"/>
            </a:pPr>
            <a:endParaRPr lang="pt-BR" sz="7200" i="1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Tx/>
              <a:buChar char="-"/>
            </a:pPr>
            <a:r>
              <a:rPr lang="pt-BR" sz="720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Habilidades</a:t>
            </a:r>
            <a:r>
              <a:rPr lang="pt-BR" sz="7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Aprendeu sozinho ou fez muitos cursos e desenvolveu habilidade </a:t>
            </a:r>
          </a:p>
          <a:p>
            <a:pPr marL="201168" lvl="1" indent="0">
              <a:buNone/>
            </a:pPr>
            <a:endParaRPr lang="pt-BR" sz="72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70000"/>
              </a:lnSpc>
              <a:buFontTx/>
              <a:buChar char="-"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01168" lvl="1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03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Extras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Extras: </a:t>
            </a:r>
            <a: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não são coisas obrigatórias dentro do currículo, é um a mais que pode ajudar no momento da  entrevista. </a:t>
            </a:r>
          </a:p>
          <a:p>
            <a:pPr marL="0" indent="0">
              <a:buNone/>
            </a:pPr>
            <a:endParaRPr lang="pt-BR" sz="6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Explorar os extras quando você tiver poucas experiências:</a:t>
            </a:r>
          </a:p>
          <a:p>
            <a:pPr marL="0" indent="0">
              <a:buNone/>
            </a:pPr>
            <a:endParaRPr lang="pt-BR" sz="6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1ª hobbies</a:t>
            </a:r>
            <a: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falam muito sobre a gente – leitura, viagens..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2ª interesses: </a:t>
            </a:r>
            <a: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livros, viagem e empreendedorismo </a:t>
            </a:r>
            <a:b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pt-BR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OBS: Pode colocar interesses relacionados a área. Pode ser pessoais ou mais profissionais. Metodologias ágeis, inovação, tecnologia</a:t>
            </a:r>
            <a:br>
              <a:rPr lang="pt-BR" sz="4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pt-BR" sz="48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3ª projetos paralelos</a:t>
            </a:r>
            <a:b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pt-BR" sz="64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4ª </a:t>
            </a:r>
            <a: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prêmios, certificados, trabalho voluntario, publicações em revistas cientificas, intercambio (caso não tenha colocado em experiencias e educação). </a:t>
            </a:r>
          </a:p>
          <a:p>
            <a:pPr marL="0" indent="0">
              <a:buNone/>
            </a:pPr>
            <a:endParaRPr lang="pt-BR" sz="72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70000"/>
              </a:lnSpc>
              <a:buFontTx/>
              <a:buChar char="-"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01168" lvl="1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7177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Contatos 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endParaRPr lang="pt-BR" sz="80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34440" indent="-1143000" algn="just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80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pt-BR" sz="8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mail</a:t>
            </a:r>
          </a:p>
          <a:p>
            <a:pPr marL="1234440" indent="-1143000" algn="just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8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Telefone</a:t>
            </a:r>
          </a:p>
          <a:p>
            <a:pPr marL="1234440" indent="-1143000" algn="just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8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LinkedIn </a:t>
            </a:r>
            <a:r>
              <a:rPr lang="pt-BR" sz="3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“Personalize a URL do seu LinkedIn para ficar mais fácil de acessarem!”</a:t>
            </a:r>
            <a:endParaRPr lang="pt-BR" sz="3600" b="1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34440" indent="-1143000" algn="just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8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Bairro ou cidade </a:t>
            </a:r>
            <a:r>
              <a:rPr lang="pt-BR" sz="18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lang="pt-BR" sz="3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você tiver disponibilidade de mudança, coloque as informações do novo endereço nos sites de vagas para não ser barrado”</a:t>
            </a:r>
            <a:endParaRPr lang="pt-BR" sz="3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34440" indent="-1143000" algn="just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pt-BR" sz="80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72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70000"/>
              </a:lnSpc>
              <a:buFontTx/>
              <a:buChar char="-"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01168" lvl="1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9122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Atenção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endParaRPr lang="pt-BR" sz="64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600"/>
              </a:spcAft>
            </a:pPr>
            <a:r>
              <a:rPr lang="pt-BR" sz="6400" b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Currículos diferentes:</a:t>
            </a:r>
          </a:p>
          <a:p>
            <a:pPr indent="450215" algn="just">
              <a:lnSpc>
                <a:spcPct val="150000"/>
              </a:lnSpc>
              <a:spcAft>
                <a:spcPts val="600"/>
              </a:spcAft>
            </a:pPr>
            <a:r>
              <a:rPr lang="pt-BR" sz="6400" b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Sites &amp; blogs</a:t>
            </a:r>
          </a:p>
          <a:p>
            <a:pPr indent="450215" algn="just">
              <a:lnSpc>
                <a:spcPct val="150000"/>
              </a:lnSpc>
              <a:spcAft>
                <a:spcPts val="600"/>
              </a:spcAft>
            </a:pPr>
            <a:r>
              <a:rPr lang="pt-BR" sz="6400" b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Perfis em redes sociais</a:t>
            </a:r>
          </a:p>
          <a:p>
            <a:pPr indent="450215" algn="just">
              <a:lnSpc>
                <a:spcPct val="150000"/>
              </a:lnSpc>
              <a:spcAft>
                <a:spcPts val="600"/>
              </a:spcAft>
            </a:pPr>
            <a:r>
              <a:rPr lang="pt-BR" sz="6400" b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Vídeos</a:t>
            </a:r>
          </a:p>
          <a:p>
            <a:pPr indent="450215" algn="just">
              <a:lnSpc>
                <a:spcPct val="150000"/>
              </a:lnSpc>
              <a:spcAft>
                <a:spcPts val="600"/>
              </a:spcAft>
            </a:pPr>
            <a:r>
              <a:rPr lang="pt-BR" sz="6400" b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Livros</a:t>
            </a:r>
          </a:p>
          <a:p>
            <a:pPr indent="450215" algn="just">
              <a:lnSpc>
                <a:spcPct val="150000"/>
              </a:lnSpc>
              <a:spcAft>
                <a:spcPts val="600"/>
              </a:spcAft>
            </a:pPr>
            <a:r>
              <a:rPr lang="pt-BR" sz="6400" b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Objetos</a:t>
            </a:r>
          </a:p>
          <a:p>
            <a:pPr indent="450215" algn="just">
              <a:lnSpc>
                <a:spcPct val="150000"/>
              </a:lnSpc>
              <a:spcAft>
                <a:spcPts val="600"/>
              </a:spcAft>
            </a:pPr>
            <a:r>
              <a:rPr lang="pt-BR" sz="6400" b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a criatividade</a:t>
            </a: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endParaRPr lang="pt-BR" sz="80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72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70000"/>
              </a:lnSpc>
              <a:buFontTx/>
              <a:buChar char="-"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01168" lvl="1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1618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Extra :  </a:t>
            </a:r>
            <a:r>
              <a:rPr lang="pt-BR" sz="2400" b="1" dirty="0"/>
              <a:t>Como mandar seu CV por e-mail para as empresas?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ENTENDER: “</a:t>
            </a:r>
            <a:r>
              <a:rPr lang="pt-BR" sz="64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CONTEXTO</a:t>
            </a: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EM QUE A EMPRESA VAI </a:t>
            </a:r>
            <a:r>
              <a:rPr lang="pt-BR" sz="64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RECEBER</a:t>
            </a: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 EMAIL” </a:t>
            </a: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endParaRPr lang="pt-BR" sz="6400" b="1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6400" b="1" kern="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1º)</a:t>
            </a:r>
            <a:r>
              <a:rPr lang="pt-BR" sz="6400" kern="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pt-BR" sz="6400" b="1" kern="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Nível de </a:t>
            </a:r>
            <a:r>
              <a:rPr lang="pt-BR" sz="6400" b="1" i="1" u="sng" kern="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formalidade</a:t>
            </a:r>
            <a:r>
              <a:rPr lang="pt-BR" sz="6400" b="1" kern="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 empresa</a:t>
            </a:r>
            <a:r>
              <a:rPr lang="pt-BR" sz="6400" kern="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pt-BR" sz="64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6400" b="1" kern="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2º) Assunto</a:t>
            </a: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6400" b="1" kern="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3º) Saudação </a:t>
            </a:r>
            <a:r>
              <a:rPr lang="pt-BR" sz="6400" kern="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(se apresentar e contextualizar)</a:t>
            </a: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4º) Por que você </a:t>
            </a:r>
            <a:r>
              <a:rPr lang="pt-BR" sz="64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quer</a:t>
            </a: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aquela vaga? Quer </a:t>
            </a:r>
            <a:r>
              <a:rPr lang="pt-BR" sz="64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aquela</a:t>
            </a: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vaga </a:t>
            </a:r>
            <a:r>
              <a:rPr lang="pt-BR" sz="64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naquela </a:t>
            </a: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empresa</a:t>
            </a:r>
            <a:r>
              <a:rPr lang="pt-BR" sz="6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 </a:t>
            </a: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 que </a:t>
            </a:r>
            <a:r>
              <a:rPr lang="pt-BR" sz="64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você</a:t>
            </a: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 não as outras 99 </a:t>
            </a:r>
            <a:r>
              <a:rPr lang="pt-BR" sz="64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pessoas</a:t>
            </a: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 (</a:t>
            </a:r>
            <a:r>
              <a:rPr lang="pt-BR" sz="6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Trazer: E</a:t>
            </a:r>
            <a: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xperiências, cursos,</a:t>
            </a:r>
            <a:r>
              <a:rPr lang="pt-BR" sz="6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</a:t>
            </a:r>
            <a:r>
              <a:rPr lang="pt-BR" sz="6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abilidades e ferramentas). </a:t>
            </a: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64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pt-BR" sz="6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º)</a:t>
            </a:r>
            <a:r>
              <a:rPr lang="pt-BR" sz="64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6400" b="1" i="1" u="sng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Agradecer</a:t>
            </a:r>
            <a:r>
              <a:rPr lang="pt-BR" sz="6400" b="1" i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64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reforçar o </a:t>
            </a:r>
            <a:r>
              <a:rPr lang="pt-BR" sz="6400" b="1" i="1" u="sng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contato</a:t>
            </a:r>
            <a:endParaRPr lang="pt-BR" sz="6400" i="1" u="sng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endParaRPr lang="pt-BR" sz="80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endParaRPr lang="pt-BR" sz="80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endParaRPr lang="pt-BR" sz="80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72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70000"/>
              </a:lnSpc>
              <a:buFontTx/>
              <a:buChar char="-"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01168" lvl="1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085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Onde procurar vagas | </a:t>
            </a:r>
            <a:r>
              <a:rPr lang="pt-BR" sz="2400" b="1" dirty="0"/>
              <a:t>Parte I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RH Tradicional X RH Tech: Onde procurar vagas? </a:t>
            </a: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Site de vagas</a:t>
            </a: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Site de empresas</a:t>
            </a: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LinkedIn</a:t>
            </a: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Indicação / network </a:t>
            </a: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Modo C.D.P </a:t>
            </a: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Como pesquisar mais sobre a empresa? </a:t>
            </a: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Como pesquisar sobre a área? </a:t>
            </a: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endParaRPr lang="pt-BR" sz="80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endParaRPr lang="pt-BR" sz="80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endParaRPr lang="pt-BR" sz="80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72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70000"/>
              </a:lnSpc>
              <a:buFontTx/>
              <a:buChar char="-"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01168" lvl="1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7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149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11766D-726E-1F61-92AE-6F0DFC28D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Pré</a:t>
            </a:r>
            <a:r>
              <a:rPr lang="pt-BR" dirty="0"/>
              <a:t> conteúdo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135F15-3A1D-1358-D3CD-3BDADD863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pt-BR" dirty="0"/>
          </a:p>
          <a:p>
            <a:r>
              <a:rPr lang="pt-BR" b="1" dirty="0"/>
              <a:t>O QUE ANALISAR ANTES DE ESCREVER O CONTEÚDO DO CURRÍCULO? 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-&gt; Personalize o conteúdo e a parte visual. </a:t>
            </a:r>
          </a:p>
          <a:p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-&gt; “NÃO EXISTE CURRÍCULO PERFEITO. EXISTE O CURRÍCULO PERFEITO PARA AQUELA VAGA, EMPRESA OU SITUAÇÃO ESPECÍFICA”. </a:t>
            </a:r>
          </a:p>
          <a:p>
            <a:endParaRPr lang="pt-BR" dirty="0"/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377957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Onde procurar vagas | </a:t>
            </a:r>
            <a:r>
              <a:rPr lang="pt-BR" sz="2400" b="1" dirty="0"/>
              <a:t>Parte I</a:t>
            </a:r>
            <a:endParaRPr lang="pt-BR" sz="2400" dirty="0"/>
          </a:p>
        </p:txBody>
      </p:sp>
      <p:sp>
        <p:nvSpPr>
          <p:cNvPr id="9" name="Espaço Reservado para Texto 4">
            <a:extLst>
              <a:ext uri="{FF2B5EF4-FFF2-40B4-BE49-F238E27FC236}">
                <a16:creationId xmlns:a16="http://schemas.microsoft.com/office/drawing/2014/main" id="{30D9736D-239A-5C6F-0143-D3E02E285986}"/>
              </a:ext>
            </a:extLst>
          </p:cNvPr>
          <p:cNvSpPr txBox="1">
            <a:spLocks/>
          </p:cNvSpPr>
          <p:nvPr/>
        </p:nvSpPr>
        <p:spPr>
          <a:xfrm>
            <a:off x="1097280" y="1846052"/>
            <a:ext cx="4937760" cy="73628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400" b="1" dirty="0"/>
              <a:t>RH TRADICIONAL</a:t>
            </a:r>
          </a:p>
        </p:txBody>
      </p:sp>
      <p:sp>
        <p:nvSpPr>
          <p:cNvPr id="10" name="Espaço Reservado para Conteúdo 5">
            <a:extLst>
              <a:ext uri="{FF2B5EF4-FFF2-40B4-BE49-F238E27FC236}">
                <a16:creationId xmlns:a16="http://schemas.microsoft.com/office/drawing/2014/main" id="{9724A62D-2A7E-FD7F-BC17-7E38DF4A2320}"/>
              </a:ext>
            </a:extLst>
          </p:cNvPr>
          <p:cNvSpPr txBox="1">
            <a:spLocks/>
          </p:cNvSpPr>
          <p:nvPr/>
        </p:nvSpPr>
        <p:spPr>
          <a:xfrm>
            <a:off x="1097280" y="2582334"/>
            <a:ext cx="4937760" cy="337820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Diferenciação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Focado em </a:t>
            </a:r>
            <a:r>
              <a:rPr lang="pt-BR" dirty="0" err="1"/>
              <a:t>hardskills</a:t>
            </a:r>
            <a:r>
              <a:rPr lang="pt-BR" dirty="0"/>
              <a:t>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Humano</a:t>
            </a:r>
          </a:p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</p:txBody>
      </p:sp>
      <p:sp>
        <p:nvSpPr>
          <p:cNvPr id="11" name="Espaço Reservado para Texto 6">
            <a:extLst>
              <a:ext uri="{FF2B5EF4-FFF2-40B4-BE49-F238E27FC236}">
                <a16:creationId xmlns:a16="http://schemas.microsoft.com/office/drawing/2014/main" id="{CA963AA9-8435-A02C-53AC-3736EDC435E4}"/>
              </a:ext>
            </a:extLst>
          </p:cNvPr>
          <p:cNvSpPr txBox="1">
            <a:spLocks/>
          </p:cNvSpPr>
          <p:nvPr/>
        </p:nvSpPr>
        <p:spPr>
          <a:xfrm>
            <a:off x="6217920" y="1846052"/>
            <a:ext cx="4937760" cy="736282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400" b="1" dirty="0"/>
              <a:t>RH TECH</a:t>
            </a:r>
          </a:p>
        </p:txBody>
      </p:sp>
      <p:sp>
        <p:nvSpPr>
          <p:cNvPr id="12" name="Espaço Reservado para Conteúdo 7">
            <a:extLst>
              <a:ext uri="{FF2B5EF4-FFF2-40B4-BE49-F238E27FC236}">
                <a16:creationId xmlns:a16="http://schemas.microsoft.com/office/drawing/2014/main" id="{67C58685-70D2-DEA1-DAA7-320D93710324}"/>
              </a:ext>
            </a:extLst>
          </p:cNvPr>
          <p:cNvSpPr txBox="1">
            <a:spLocks/>
          </p:cNvSpPr>
          <p:nvPr/>
        </p:nvSpPr>
        <p:spPr>
          <a:xfrm>
            <a:off x="6217920" y="2582334"/>
            <a:ext cx="4937760" cy="337820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Máquina seleciona de forma </a:t>
            </a:r>
            <a:r>
              <a:rPr lang="pt-BR" dirty="0" err="1"/>
              <a:t>análitica</a:t>
            </a:r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Focado em </a:t>
            </a:r>
            <a:r>
              <a:rPr lang="pt-BR" dirty="0" err="1"/>
              <a:t>softskills</a:t>
            </a: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indent="0" algn="ctr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Você é um composto </a:t>
            </a:r>
            <a:r>
              <a:rPr lang="pt-BR" sz="1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dados!</a:t>
            </a:r>
            <a:br>
              <a:rPr lang="pt-BR" sz="10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Aderência ao </a:t>
            </a:r>
            <a:r>
              <a:rPr lang="pt-BR" sz="10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Perfil de contratação</a:t>
            </a:r>
            <a:br>
              <a:rPr lang="pt-BR" sz="1000" i="1" u="sng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Teste comportamental </a:t>
            </a:r>
            <a:br>
              <a:rPr lang="pt-BR" sz="10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Análise de perfil na entrevista </a:t>
            </a:r>
            <a:endParaRPr lang="pt-BR" sz="10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94824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Onde procurar vagas | </a:t>
            </a:r>
            <a:r>
              <a:rPr lang="pt-BR" sz="2400" b="1" dirty="0"/>
              <a:t>Parte I</a:t>
            </a:r>
            <a:endParaRPr lang="pt-BR" sz="2400" dirty="0"/>
          </a:p>
        </p:txBody>
      </p:sp>
      <p:sp>
        <p:nvSpPr>
          <p:cNvPr id="6" name="Espaço Reservado para Texto 4">
            <a:extLst>
              <a:ext uri="{FF2B5EF4-FFF2-40B4-BE49-F238E27FC236}">
                <a16:creationId xmlns:a16="http://schemas.microsoft.com/office/drawing/2014/main" id="{1798B5F5-3CE0-566F-BB5A-54A2E6835D50}"/>
              </a:ext>
            </a:extLst>
          </p:cNvPr>
          <p:cNvSpPr txBox="1">
            <a:spLocks/>
          </p:cNvSpPr>
          <p:nvPr/>
        </p:nvSpPr>
        <p:spPr>
          <a:xfrm>
            <a:off x="1097280" y="1991824"/>
            <a:ext cx="10058400" cy="73628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b="1" dirty="0"/>
              <a:t>TOP 10 HARD SKILLS</a:t>
            </a:r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A10FFB8B-199B-88D0-FEEB-EBE81DB516C8}"/>
              </a:ext>
            </a:extLst>
          </p:cNvPr>
          <p:cNvSpPr txBox="1">
            <a:spLocks/>
          </p:cNvSpPr>
          <p:nvPr/>
        </p:nvSpPr>
        <p:spPr>
          <a:xfrm>
            <a:off x="1036320" y="2819345"/>
            <a:ext cx="4937760" cy="337820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Blockchain</a:t>
            </a:r>
            <a:endParaRPr lang="pt-BR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2. Cloud </a:t>
            </a: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computing</a:t>
            </a:r>
            <a:endParaRPr lang="pt-BR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Analytical</a:t>
            </a: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reasoning</a:t>
            </a:r>
            <a:endParaRPr lang="pt-BR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4. Artificial </a:t>
            </a: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intelligence</a:t>
            </a:r>
            <a:endParaRPr lang="pt-BR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5. UX design </a:t>
            </a:r>
          </a:p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</p:txBody>
      </p:sp>
      <p:sp>
        <p:nvSpPr>
          <p:cNvPr id="9" name="Espaço Reservado para Conteúdo 7">
            <a:extLst>
              <a:ext uri="{FF2B5EF4-FFF2-40B4-BE49-F238E27FC236}">
                <a16:creationId xmlns:a16="http://schemas.microsoft.com/office/drawing/2014/main" id="{12F91ECA-21AC-3489-4A55-673C9F217F4D}"/>
              </a:ext>
            </a:extLst>
          </p:cNvPr>
          <p:cNvSpPr txBox="1">
            <a:spLocks/>
          </p:cNvSpPr>
          <p:nvPr/>
        </p:nvSpPr>
        <p:spPr>
          <a:xfrm>
            <a:off x="6217920" y="2819345"/>
            <a:ext cx="4937760" cy="337820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6. Business </a:t>
            </a: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analysis</a:t>
            </a: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7. </a:t>
            </a: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Affiliate</a:t>
            </a: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marketing </a:t>
            </a: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8. Sales </a:t>
            </a: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9. </a:t>
            </a: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Scientific</a:t>
            </a: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computing</a:t>
            </a: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10. </a:t>
            </a: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Video</a:t>
            </a: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production</a:t>
            </a: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756777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Onde procurar vagas | </a:t>
            </a:r>
            <a:r>
              <a:rPr lang="pt-BR" sz="2400" b="1" dirty="0"/>
              <a:t>Parte I</a:t>
            </a:r>
            <a:endParaRPr lang="pt-BR" sz="2400" dirty="0"/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A10FFB8B-199B-88D0-FEEB-EBE81DB516C8}"/>
              </a:ext>
            </a:extLst>
          </p:cNvPr>
          <p:cNvSpPr txBox="1">
            <a:spLocks/>
          </p:cNvSpPr>
          <p:nvPr/>
        </p:nvSpPr>
        <p:spPr>
          <a:xfrm>
            <a:off x="1097280" y="1974574"/>
            <a:ext cx="4746930" cy="406841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>
                <a:ea typeface="Calibri" panose="020F0502020204030204" pitchFamily="34" charset="0"/>
                <a:cs typeface="Times New Roman" panose="02020603050405020304" pitchFamily="18" charset="0"/>
              </a:rPr>
              <a:t>Revelo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Gupy</a:t>
            </a: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*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 err="1">
                <a:ea typeface="Calibri" panose="020F0502020204030204" pitchFamily="34" charset="0"/>
                <a:cs typeface="Times New Roman" panose="02020603050405020304" pitchFamily="18" charset="0"/>
              </a:rPr>
              <a:t>AcrossJob</a:t>
            </a:r>
            <a:endParaRPr lang="pt-BR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99Jobs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>
                <a:ea typeface="Calibri" panose="020F0502020204030204" pitchFamily="34" charset="0"/>
                <a:cs typeface="Times New Roman" panose="02020603050405020304" pitchFamily="18" charset="0"/>
              </a:rPr>
              <a:t>Cia de Talento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Vida de Trainee</a:t>
            </a:r>
          </a:p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</p:txBody>
      </p:sp>
      <p:sp>
        <p:nvSpPr>
          <p:cNvPr id="3" name="Espaço Reservado para Conteúdo 5">
            <a:extLst>
              <a:ext uri="{FF2B5EF4-FFF2-40B4-BE49-F238E27FC236}">
                <a16:creationId xmlns:a16="http://schemas.microsoft.com/office/drawing/2014/main" id="{EFFB1C21-25E9-92A5-E3EF-33E08672C60D}"/>
              </a:ext>
            </a:extLst>
          </p:cNvPr>
          <p:cNvSpPr txBox="1">
            <a:spLocks/>
          </p:cNvSpPr>
          <p:nvPr/>
        </p:nvSpPr>
        <p:spPr>
          <a:xfrm>
            <a:off x="6408750" y="1974574"/>
            <a:ext cx="4746930" cy="406841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2000" dirty="0">
                <a:ea typeface="Calibri" panose="020F0502020204030204" pitchFamily="34" charset="0"/>
                <a:cs typeface="Times New Roman" panose="02020603050405020304" pitchFamily="18" charset="0"/>
              </a:rPr>
              <a:t>Vagas.com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Esta</a:t>
            </a:r>
            <a:r>
              <a:rPr lang="pt-BR" sz="2000" dirty="0">
                <a:ea typeface="Calibri" panose="020F0502020204030204" pitchFamily="34" charset="0"/>
                <a:cs typeface="Times New Roman" panose="02020603050405020304" pitchFamily="18" charset="0"/>
              </a:rPr>
              <a:t>gioOnline.com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Catho 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Indeed</a:t>
            </a:r>
            <a:r>
              <a:rPr lang="pt-BR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Eureca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2000" dirty="0">
                <a:ea typeface="Calibri" panose="020F0502020204030204" pitchFamily="34" charset="0"/>
                <a:cs typeface="Times New Roman" panose="02020603050405020304" pitchFamily="18" charset="0"/>
              </a:rPr>
              <a:t>Super Estágios </a:t>
            </a:r>
            <a:endParaRPr lang="pt-BR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83204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Onde procurar vagas | </a:t>
            </a:r>
            <a:r>
              <a:rPr lang="pt-BR" sz="2400" b="1" dirty="0"/>
              <a:t>Parte I</a:t>
            </a:r>
            <a:endParaRPr lang="pt-BR" sz="2400" dirty="0"/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A10FFB8B-199B-88D0-FEEB-EBE81DB516C8}"/>
              </a:ext>
            </a:extLst>
          </p:cNvPr>
          <p:cNvSpPr txBox="1">
            <a:spLocks/>
          </p:cNvSpPr>
          <p:nvPr/>
        </p:nvSpPr>
        <p:spPr>
          <a:xfrm>
            <a:off x="1097280" y="1974574"/>
            <a:ext cx="10058400" cy="390939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>
                <a:ea typeface="Calibri" panose="020F0502020204030204" pitchFamily="34" charset="0"/>
                <a:cs typeface="Times New Roman" panose="02020603050405020304" pitchFamily="18" charset="0"/>
              </a:rPr>
              <a:t>Site da Exame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Na prática.or</a:t>
            </a:r>
            <a:r>
              <a:rPr lang="pt-BR" dirty="0"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Site da faculdade FEI 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>
                <a:ea typeface="Calibri" panose="020F0502020204030204" pitchFamily="34" charset="0"/>
                <a:cs typeface="Times New Roman" panose="02020603050405020304" pitchFamily="18" charset="0"/>
              </a:rPr>
              <a:t>Site de outras faculdades </a:t>
            </a:r>
            <a:endParaRPr lang="pt-BR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60687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Onde procurar vagas | </a:t>
            </a:r>
            <a:r>
              <a:rPr lang="pt-BR" sz="2400" b="1" dirty="0"/>
              <a:t>Parte II</a:t>
            </a:r>
            <a:endParaRPr lang="pt-BR" sz="2400" dirty="0"/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A10FFB8B-199B-88D0-FEEB-EBE81DB516C8}"/>
              </a:ext>
            </a:extLst>
          </p:cNvPr>
          <p:cNvSpPr txBox="1">
            <a:spLocks/>
          </p:cNvSpPr>
          <p:nvPr/>
        </p:nvSpPr>
        <p:spPr>
          <a:xfrm>
            <a:off x="1097280" y="1974574"/>
            <a:ext cx="10058400" cy="390939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Glassdoor</a:t>
            </a:r>
            <a:r>
              <a:rPr lang="pt-BR" dirty="0"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pt-BR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dirty="0"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pt-BR" sz="1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asso 1  -&gt; </a:t>
            </a:r>
            <a:r>
              <a:rPr lang="pt-BR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Crie seu cadastro</a:t>
            </a:r>
            <a:r>
              <a:rPr lang="pt-BR" sz="14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Passo 2 -&gt; </a:t>
            </a:r>
            <a:r>
              <a:rPr lang="pt-BR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Clique em perfil </a:t>
            </a:r>
            <a:r>
              <a:rPr lang="pt-BR" sz="14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Passo 3 -&gt; </a:t>
            </a:r>
            <a:r>
              <a:rPr lang="pt-BR" sz="1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Ative o alerta de vagas</a:t>
            </a: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endParaRPr lang="pt-BR" sz="14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48640" indent="-45720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LinkedIn </a:t>
            </a: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endParaRPr lang="pt-BR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299664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Onde procurar vagas | </a:t>
            </a:r>
            <a:r>
              <a:rPr lang="pt-BR" sz="2400" b="1" dirty="0"/>
              <a:t>Parte III</a:t>
            </a:r>
            <a:endParaRPr lang="pt-BR" sz="2400" dirty="0"/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A10FFB8B-199B-88D0-FEEB-EBE81DB516C8}"/>
              </a:ext>
            </a:extLst>
          </p:cNvPr>
          <p:cNvSpPr txBox="1">
            <a:spLocks/>
          </p:cNvSpPr>
          <p:nvPr/>
        </p:nvSpPr>
        <p:spPr>
          <a:xfrm>
            <a:off x="1097280" y="1974574"/>
            <a:ext cx="10058400" cy="390939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77190" indent="-28575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 qual característica </a:t>
            </a:r>
            <a:r>
              <a:rPr lang="pt-BR" sz="18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você quer ser lembrado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marL="377190" indent="-28575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Como estão seus </a:t>
            </a:r>
            <a:r>
              <a:rPr lang="pt-BR" sz="18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posts nas redes sociais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 </a:t>
            </a:r>
            <a:br>
              <a:rPr lang="pt-BR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Quem não é visto não é lembrado. </a:t>
            </a:r>
          </a:p>
          <a:p>
            <a:pPr marL="377190" indent="-28575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MODO C.D.P</a:t>
            </a:r>
            <a:br>
              <a:rPr lang="pt-BR" sz="18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Modo cara de pau de conseguir uma vaga </a:t>
            </a:r>
            <a:b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LinkedIn + networking </a:t>
            </a:r>
            <a:b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77190" indent="-28575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1) Listar 5 top empresas que você quer entrar</a:t>
            </a:r>
            <a:b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2) Ver se tem alguém que você conhece que trabalha na empresa. </a:t>
            </a:r>
          </a:p>
          <a:p>
            <a:pPr marL="377190" indent="-285750">
              <a:lnSpc>
                <a:spcPct val="10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endParaRPr lang="pt-BR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86741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Onde procurar vagas | </a:t>
            </a:r>
            <a:r>
              <a:rPr lang="pt-BR" sz="2400" b="1" dirty="0"/>
              <a:t>Parte III continuação</a:t>
            </a:r>
            <a:endParaRPr lang="pt-BR" sz="2400" dirty="0"/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A10FFB8B-199B-88D0-FEEB-EBE81DB516C8}"/>
              </a:ext>
            </a:extLst>
          </p:cNvPr>
          <p:cNvSpPr txBox="1">
            <a:spLocks/>
          </p:cNvSpPr>
          <p:nvPr/>
        </p:nvSpPr>
        <p:spPr>
          <a:xfrm>
            <a:off x="1097280" y="1974574"/>
            <a:ext cx="10058400" cy="390939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lnSpc>
                <a:spcPct val="2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1) Crie um perfil </a:t>
            </a:r>
            <a:r>
              <a:rPr lang="pt-BR" sz="18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matador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!</a:t>
            </a: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2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2) Coloque uma </a:t>
            </a:r>
            <a:r>
              <a:rPr lang="pt-BR" sz="1800" b="1" i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bio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que </a:t>
            </a:r>
            <a:r>
              <a:rPr lang="pt-BR" sz="18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vende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2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3) Siga </a:t>
            </a:r>
            <a:r>
              <a:rPr lang="pt-BR" sz="18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empresas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 </a:t>
            </a:r>
            <a:r>
              <a:rPr lang="pt-BR" sz="18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influencers! </a:t>
            </a: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2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4) Post pelo menos </a:t>
            </a:r>
            <a:r>
              <a:rPr lang="pt-BR" sz="18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vez por semana!</a:t>
            </a: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2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5) Curta e comente </a:t>
            </a:r>
            <a:r>
              <a:rPr lang="pt-BR" sz="18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post das conexões!</a:t>
            </a: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endParaRPr lang="pt-BR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10724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39748"/>
            <a:ext cx="10058400" cy="744467"/>
          </a:xfrm>
        </p:spPr>
        <p:txBody>
          <a:bodyPr>
            <a:normAutofit/>
          </a:bodyPr>
          <a:lstStyle/>
          <a:p>
            <a:r>
              <a:rPr lang="pt-BR" sz="3600" dirty="0"/>
              <a:t>Onde procurar vagas | </a:t>
            </a:r>
            <a:r>
              <a:rPr lang="pt-BR" sz="2400" b="1" dirty="0"/>
              <a:t>Parte III continuação</a:t>
            </a:r>
            <a:endParaRPr lang="pt-BR" sz="2400" dirty="0"/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A10FFB8B-199B-88D0-FEEB-EBE81DB516C8}"/>
              </a:ext>
            </a:extLst>
          </p:cNvPr>
          <p:cNvSpPr txBox="1">
            <a:spLocks/>
          </p:cNvSpPr>
          <p:nvPr/>
        </p:nvSpPr>
        <p:spPr>
          <a:xfrm>
            <a:off x="927652" y="1749287"/>
            <a:ext cx="10760765" cy="482210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l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100" b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estratégias </a:t>
            </a:r>
            <a:r>
              <a:rPr lang="pt-BR" sz="11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C.D.P</a:t>
            </a:r>
            <a:r>
              <a:rPr lang="pt-BR" sz="1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pt-BR" sz="11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pra quem não tem network! </a:t>
            </a:r>
            <a:endParaRPr lang="pt-BR" sz="1100" b="1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l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– Forma</a:t>
            </a:r>
            <a:r>
              <a:rPr lang="pt-BR" sz="1200" b="1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2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sutil</a:t>
            </a:r>
            <a:r>
              <a:rPr lang="pt-BR" sz="1200" b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pt-BR" sz="12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l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1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&gt;&gt; Dê likes! </a:t>
            </a:r>
            <a:br>
              <a:rPr lang="pt-BR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1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&gt;&gt; Comente! </a:t>
            </a:r>
            <a:br>
              <a:rPr lang="pt-BR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11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1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Quem é visto, </a:t>
            </a:r>
            <a:r>
              <a:rPr lang="pt-BR" sz="11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é lembrado!</a:t>
            </a:r>
            <a:endParaRPr lang="pt-BR" sz="11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1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– Forma </a:t>
            </a:r>
            <a:r>
              <a:rPr lang="pt-BR" sz="1100" b="1" i="1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hardcore </a:t>
            </a:r>
            <a:endParaRPr lang="pt-BR" sz="11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Nubank</a:t>
            </a:r>
            <a:r>
              <a:rPr lang="pt-BR" sz="1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br>
              <a:rPr lang="pt-BR" sz="1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Desinchá</a:t>
            </a:r>
            <a:br>
              <a:rPr lang="pt-BR" sz="1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Loggi</a:t>
            </a:r>
            <a:r>
              <a:rPr lang="pt-BR" sz="1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br>
              <a:rPr lang="pt-BR" sz="1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Mastertech</a:t>
            </a:r>
            <a:r>
              <a:rPr lang="pt-BR" sz="1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indent="0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Funciona mais com empresas de tecnologia. </a:t>
            </a:r>
          </a:p>
          <a:p>
            <a:pPr indent="0">
              <a:lnSpc>
                <a:spcPct val="200000"/>
              </a:lnSpc>
              <a:spcAft>
                <a:spcPts val="600"/>
              </a:spcAft>
              <a:buNone/>
            </a:pP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endParaRPr lang="pt-BR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38983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39748"/>
            <a:ext cx="10058400" cy="744467"/>
          </a:xfrm>
        </p:spPr>
        <p:txBody>
          <a:bodyPr>
            <a:normAutofit/>
          </a:bodyPr>
          <a:lstStyle/>
          <a:p>
            <a:r>
              <a:rPr lang="pt-BR" sz="3600" dirty="0"/>
              <a:t>Extra| </a:t>
            </a:r>
            <a:r>
              <a:rPr lang="pt-BR" sz="2400" b="1" dirty="0"/>
              <a:t>O que fazer quando não receber resposta do processo seletivo de estágio?</a:t>
            </a:r>
            <a:endParaRPr lang="pt-BR" sz="2400" dirty="0"/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A10FFB8B-199B-88D0-FEEB-EBE81DB516C8}"/>
              </a:ext>
            </a:extLst>
          </p:cNvPr>
          <p:cNvSpPr txBox="1">
            <a:spLocks/>
          </p:cNvSpPr>
          <p:nvPr/>
        </p:nvSpPr>
        <p:spPr>
          <a:xfrm>
            <a:off x="1097280" y="2464904"/>
            <a:ext cx="10641496" cy="3260035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#1 |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A EMPREZA NÃO TE DER UM PRAZO, COMBINE</a:t>
            </a: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#2 |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O PRAZO VENCEU, COBRE NO PRÓXIMO DIA ÚTIL </a:t>
            </a: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#3 |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COBRE NOS CANAIS QUE VOCÊ TIVER DISPONÍVEL </a:t>
            </a: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#4 |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QUE FALAR: “Saudação; contextualização; demonstrar interesse; cobrança; </a:t>
            </a:r>
            <a:r>
              <a:rPr lang="pt-BR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emoji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#5 |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MESMO COBRANDO, A EMPRESA NÃO RESPONDEU... DEIXE QUIETO </a:t>
            </a:r>
          </a:p>
          <a:p>
            <a:pPr indent="0" algn="l">
              <a:lnSpc>
                <a:spcPct val="150000"/>
              </a:lnSpc>
              <a:spcAft>
                <a:spcPts val="600"/>
              </a:spcAft>
              <a:buNone/>
            </a:pP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endParaRPr lang="pt-BR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72478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39748"/>
            <a:ext cx="10058400" cy="744467"/>
          </a:xfrm>
        </p:spPr>
        <p:txBody>
          <a:bodyPr>
            <a:normAutofit/>
          </a:bodyPr>
          <a:lstStyle/>
          <a:p>
            <a:r>
              <a:rPr lang="pt-BR" sz="3600" dirty="0"/>
              <a:t>Extra| </a:t>
            </a:r>
            <a:r>
              <a:rPr lang="pt-BR" sz="2400" b="1" dirty="0"/>
              <a:t>Entenda como usar o LinkedIn para conseguir sua vaga </a:t>
            </a:r>
            <a:endParaRPr lang="pt-BR" sz="2400" dirty="0"/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A10FFB8B-199B-88D0-FEEB-EBE81DB516C8}"/>
              </a:ext>
            </a:extLst>
          </p:cNvPr>
          <p:cNvSpPr txBox="1">
            <a:spLocks/>
          </p:cNvSpPr>
          <p:nvPr/>
        </p:nvSpPr>
        <p:spPr>
          <a:xfrm>
            <a:off x="1097280" y="1692817"/>
            <a:ext cx="10842930" cy="5165183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just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1)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Boa foto de perfil e capa</a:t>
            </a:r>
          </a:p>
          <a:p>
            <a:pPr indent="0" algn="just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2)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 perfil completo – preencher todos os campos disponíveis </a:t>
            </a:r>
          </a:p>
          <a:p>
            <a:pPr indent="0" algn="just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3)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Seja ativo – agregar com outros usuários </a:t>
            </a:r>
          </a:p>
          <a:p>
            <a:pPr indent="0" algn="just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4)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Usar o LinkedIn como ferramenta de pesquisa sobre a empresa – ver o que eles postam, quais projetos estão rolando, atualidades, novos produtos e etc. </a:t>
            </a:r>
          </a:p>
          <a:p>
            <a:pPr indent="0" algn="just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5)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Buscar pessoas da empresa que são referência ou produzem conteúdo sobre sua área </a:t>
            </a:r>
          </a:p>
          <a:p>
            <a:pPr indent="0" algn="just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6)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conectar com pessoas da empresa que você quer entrar – entender sobre o dia a dia, desafios, cultura e o processo seletivo</a:t>
            </a:r>
          </a:p>
          <a:p>
            <a:pPr indent="0" algn="just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7)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Usar LinkedIn pra buscar vagas – configurar alertas de vaga – abordar pessoas conhecidas que trabalham lá. </a:t>
            </a:r>
          </a:p>
          <a:p>
            <a:pPr indent="0" algn="l">
              <a:lnSpc>
                <a:spcPct val="150000"/>
              </a:lnSpc>
              <a:spcAft>
                <a:spcPts val="600"/>
              </a:spcAft>
              <a:buNone/>
            </a:pP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0000"/>
              </a:lnSpc>
              <a:spcAft>
                <a:spcPts val="600"/>
              </a:spcAft>
              <a:buNone/>
            </a:pPr>
            <a:endParaRPr lang="pt-BR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13882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6419B94-B547-0BE0-1EB7-C79BFCB89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559449"/>
          </a:xfrm>
        </p:spPr>
        <p:txBody>
          <a:bodyPr>
            <a:normAutofit/>
          </a:bodyPr>
          <a:lstStyle/>
          <a:p>
            <a:r>
              <a:rPr lang="pt-BR" sz="3600" dirty="0" err="1"/>
              <a:t>Pré</a:t>
            </a:r>
            <a:r>
              <a:rPr lang="pt-BR" sz="3600" dirty="0"/>
              <a:t> conteúdo | </a:t>
            </a:r>
            <a:r>
              <a:rPr lang="pt-BR" sz="2400" b="1" dirty="0"/>
              <a:t>DIFERENÇA: </a:t>
            </a:r>
            <a:r>
              <a:rPr lang="pt-BR" sz="2400" dirty="0"/>
              <a:t>CURRÍCULO RH </a:t>
            </a:r>
            <a:r>
              <a:rPr lang="pt-BR" sz="2400" b="1" dirty="0"/>
              <a:t>VS </a:t>
            </a:r>
            <a:r>
              <a:rPr lang="pt-BR" sz="2400" dirty="0"/>
              <a:t>CURRÍCULO GESTOR </a:t>
            </a:r>
            <a:br>
              <a:rPr lang="pt-BR" sz="2700" dirty="0"/>
            </a:br>
            <a:endParaRPr lang="pt-BR" sz="270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5C2630-6C89-24AC-F05A-A6DB82A36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RH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ABBFC21-D08C-F35D-7E8C-2C5E26EE5E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ctr"/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Olhar treinado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Análise rápida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Foco em requisitos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Análise Racional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Redução de vieses </a:t>
            </a:r>
          </a:p>
          <a:p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D3C32647-5EAC-C2D2-9E01-50AA0BD83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gestor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3716B037-EEAE-02F3-3683-1F422F290F3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Olhar não treinado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Análise com mais calma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Foco no todo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Análise racional emocional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Sensível a vieses </a:t>
            </a:r>
          </a:p>
        </p:txBody>
      </p:sp>
    </p:spTree>
    <p:extLst>
      <p:ext uri="{BB962C8B-B14F-4D97-AF65-F5344CB8AC3E}">
        <p14:creationId xmlns:p14="http://schemas.microsoft.com/office/powerpoint/2010/main" val="1871414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6419B94-B547-0BE0-1EB7-C79BFCB89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559449"/>
          </a:xfrm>
        </p:spPr>
        <p:txBody>
          <a:bodyPr>
            <a:normAutofit/>
          </a:bodyPr>
          <a:lstStyle/>
          <a:p>
            <a:r>
              <a:rPr lang="pt-BR" sz="3600" dirty="0" err="1"/>
              <a:t>Pré</a:t>
            </a:r>
            <a:r>
              <a:rPr lang="pt-BR" sz="3600" dirty="0"/>
              <a:t> conteúdo </a:t>
            </a:r>
            <a:r>
              <a:rPr lang="pt-BR" sz="2800" dirty="0"/>
              <a:t>| </a:t>
            </a:r>
            <a:r>
              <a:rPr lang="pt-BR" sz="2400" b="1" dirty="0"/>
              <a:t>DUAS FORMAS DE SE INSCREVER EM UMA VAGA</a:t>
            </a:r>
            <a:br>
              <a:rPr lang="pt-BR" sz="2700" dirty="0"/>
            </a:br>
            <a:endParaRPr lang="pt-BR" sz="270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5C2630-6C89-24AC-F05A-A6DB82A36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SITE DE VAGAS/EMPRESA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ABBFC21-D08C-F35D-7E8C-2C5E26EE5E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Busca por padrões e palavras chave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Análise binária (Sim/Não)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D3C32647-5EAC-C2D2-9E01-50AA0BD83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PESSOAS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3716B037-EEAE-02F3-3683-1F422F290F3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Fator emocional/vieses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Análise quantitativa</a:t>
            </a:r>
          </a:p>
        </p:txBody>
      </p:sp>
    </p:spTree>
    <p:extLst>
      <p:ext uri="{BB962C8B-B14F-4D97-AF65-F5344CB8AC3E}">
        <p14:creationId xmlns:p14="http://schemas.microsoft.com/office/powerpoint/2010/main" val="3601069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6419B94-B547-0BE0-1EB7-C79BFCB89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559449"/>
          </a:xfrm>
        </p:spPr>
        <p:txBody>
          <a:bodyPr>
            <a:normAutofit/>
          </a:bodyPr>
          <a:lstStyle/>
          <a:p>
            <a:r>
              <a:rPr lang="pt-BR" sz="3600" dirty="0" err="1"/>
              <a:t>Pré</a:t>
            </a:r>
            <a:r>
              <a:rPr lang="pt-BR" sz="3600" dirty="0"/>
              <a:t> conteúdo | </a:t>
            </a:r>
            <a:r>
              <a:rPr lang="pt-BR" sz="2400" b="1" dirty="0"/>
              <a:t>ANTES DE MONTAR O CURRÍCULO</a:t>
            </a:r>
            <a:br>
              <a:rPr lang="pt-BR" sz="2700" dirty="0"/>
            </a:br>
            <a:endParaRPr lang="pt-BR" sz="270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5C2630-6C89-24AC-F05A-A6DB82A36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ANÁLISE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ABBFC21-D08C-F35D-7E8C-2C5E26EE5E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r>
              <a:rPr lang="pt-BR" dirty="0"/>
              <a:t> </a:t>
            </a:r>
          </a:p>
          <a:p>
            <a:pPr marL="0" indent="0" algn="ctr">
              <a:buNone/>
            </a:pPr>
            <a:r>
              <a:rPr lang="pt-BR" dirty="0"/>
              <a:t>Analisar o que estão pedindo para a vaga: anotar todos os requisitos que você tem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D3C32647-5EAC-C2D2-9E01-50AA0BD83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Palavras chave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3716B037-EEAE-02F3-3683-1F422F290F3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pt-BR" dirty="0"/>
          </a:p>
          <a:p>
            <a:pPr marL="0" indent="0" algn="ctr">
              <a:buNone/>
            </a:pPr>
            <a:r>
              <a:rPr lang="pt-BR" dirty="0"/>
              <a:t> </a:t>
            </a:r>
          </a:p>
          <a:p>
            <a:pPr marL="0" indent="0" algn="ctr">
              <a:buNone/>
            </a:pPr>
            <a:r>
              <a:rPr lang="pt-BR" dirty="0"/>
              <a:t>Garantir que as palavras chave dos requisitos estarão no CV. </a:t>
            </a:r>
          </a:p>
        </p:txBody>
      </p:sp>
    </p:spTree>
    <p:extLst>
      <p:ext uri="{BB962C8B-B14F-4D97-AF65-F5344CB8AC3E}">
        <p14:creationId xmlns:p14="http://schemas.microsoft.com/office/powerpoint/2010/main" val="1407345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 err="1"/>
              <a:t>Pré</a:t>
            </a:r>
            <a:r>
              <a:rPr lang="pt-BR" sz="3600" dirty="0"/>
              <a:t> conteúdo |  </a:t>
            </a:r>
            <a:r>
              <a:rPr lang="pt-BR" sz="2400" b="1" dirty="0"/>
              <a:t>ANTES DE MONTAR O CURRÍCULO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058400" cy="402336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BR" sz="1600" b="1" dirty="0"/>
              <a:t>  </a:t>
            </a:r>
          </a:p>
          <a:p>
            <a:pPr marL="0" indent="0">
              <a:buNone/>
            </a:pPr>
            <a:r>
              <a:rPr lang="pt-BR" sz="1600" b="1" dirty="0"/>
              <a:t>      3 </a:t>
            </a:r>
            <a:r>
              <a:rPr lang="pt-BR" sz="1700" b="1" dirty="0"/>
              <a:t>PILARES PARA FAZER UM CURRÍCULO ATRATIVO: </a:t>
            </a:r>
            <a:br>
              <a:rPr lang="pt-BR" sz="1700" b="1" dirty="0"/>
            </a:br>
            <a:endParaRPr lang="pt-BR" sz="1700" dirty="0"/>
          </a:p>
          <a:p>
            <a:pPr marL="749808" lvl="1" indent="-457200">
              <a:buFont typeface="Wingdings" panose="05000000000000000000" pitchFamily="2" charset="2"/>
              <a:buChar char="q"/>
            </a:pPr>
            <a:r>
              <a:rPr lang="pt-BR" sz="1700" b="1" dirty="0"/>
              <a:t>Pesquisar: </a:t>
            </a:r>
            <a:br>
              <a:rPr lang="pt-BR" sz="1700" dirty="0"/>
            </a:br>
            <a:br>
              <a:rPr lang="pt-BR" sz="1700" dirty="0"/>
            </a:br>
            <a:r>
              <a:rPr lang="pt-BR" sz="1700" dirty="0"/>
              <a:t>- O que a empresa valoriza </a:t>
            </a:r>
            <a:br>
              <a:rPr lang="pt-BR" sz="1700" dirty="0"/>
            </a:br>
            <a:r>
              <a:rPr lang="pt-BR" sz="1700" dirty="0"/>
              <a:t>- Escutar podcasts e palestras </a:t>
            </a:r>
            <a:br>
              <a:rPr lang="pt-BR" sz="1700" dirty="0"/>
            </a:br>
            <a:r>
              <a:rPr lang="pt-BR" sz="1700" dirty="0"/>
              <a:t>- Entender valores e o que a empresa valoriza</a:t>
            </a:r>
            <a:br>
              <a:rPr lang="pt-BR" sz="1700" dirty="0"/>
            </a:br>
            <a:endParaRPr lang="pt-BR" sz="1700" dirty="0"/>
          </a:p>
          <a:p>
            <a:pPr marL="749808" lvl="1" indent="-457200">
              <a:buFont typeface="Wingdings" panose="05000000000000000000" pitchFamily="2" charset="2"/>
              <a:buChar char="q"/>
            </a:pPr>
            <a:r>
              <a:rPr lang="pt-BR" sz="1700" b="1" dirty="0"/>
              <a:t>Experiências: </a:t>
            </a:r>
            <a:br>
              <a:rPr lang="pt-BR" sz="1700" kern="0" dirty="0">
                <a:cs typeface="Times New Roman" panose="02020603050405020304" pitchFamily="18" charset="0"/>
              </a:rPr>
            </a:br>
            <a:br>
              <a:rPr lang="pt-BR" sz="1700" kern="0" dirty="0">
                <a:cs typeface="Times New Roman" panose="02020603050405020304" pitchFamily="18" charset="0"/>
              </a:rPr>
            </a:br>
            <a:r>
              <a:rPr lang="pt-BR" sz="1700" kern="0" dirty="0">
                <a:cs typeface="Times New Roman" panose="02020603050405020304" pitchFamily="18" charset="0"/>
              </a:rPr>
              <a:t>- D</a:t>
            </a:r>
            <a: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irecionar a forma como escrevo a experiência mostrando na situação que você foi criativo ou algum outro valor; </a:t>
            </a:r>
            <a:b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- Anotar tudo o que a empresa valoriza pra colocar isso no currículo através da forma como você vai descrever as suas experiências. </a:t>
            </a:r>
            <a:b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- Pesquisar sobre a área pra saber o que aquela área valoriza: </a:t>
            </a:r>
            <a:r>
              <a:rPr lang="pt-BR" sz="17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Entender as habilidades técnicas e comportamentais que aquela área da vaga específica que você quer valoriza pra poder colocar isso dentro do currículo, mostrar e enfatizar. </a:t>
            </a:r>
          </a:p>
          <a:p>
            <a:pPr marL="749808" lvl="1" indent="-457200">
              <a:buFont typeface="+mj-lt"/>
              <a:buAutoNum type="arabicPeriod"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168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Introdução, Nome e Objetivo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803172" cy="4409292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6400" b="1" dirty="0"/>
              <a:t>  </a:t>
            </a:r>
          </a:p>
          <a:p>
            <a:pPr marL="0" indent="0">
              <a:buNone/>
            </a:pPr>
            <a:r>
              <a:rPr lang="pt-BR" sz="7200" b="1" dirty="0"/>
              <a:t>   ORDEM DE IMPORTÂNCIA NO CURRÍCULO -&gt; HIERARQUIA DA INFORMAÇÃO:</a:t>
            </a:r>
          </a:p>
          <a:p>
            <a:pPr marL="342900" indent="-342900">
              <a:buFont typeface="+mj-lt"/>
              <a:buAutoNum type="arabicPeriod"/>
            </a:pPr>
            <a:endParaRPr lang="pt-BR" sz="3400" b="1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b="1" dirty="0"/>
              <a:t>       </a:t>
            </a:r>
            <a:r>
              <a:rPr lang="pt-BR" sz="7200" dirty="0"/>
              <a:t>Nome = Título</a:t>
            </a:r>
          </a:p>
          <a:p>
            <a:pPr marL="544068" lvl="1" indent="-342900">
              <a:buFont typeface="+mj-lt"/>
              <a:buAutoNum type="arabicPeriod"/>
            </a:pPr>
            <a:endParaRPr lang="pt-BR" sz="7200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dirty="0"/>
              <a:t>       Objetivo = Subtítulo</a:t>
            </a:r>
          </a:p>
          <a:p>
            <a:pPr marL="544068" lvl="1" indent="-342900">
              <a:buFont typeface="+mj-lt"/>
              <a:buAutoNum type="arabicPeriod"/>
            </a:pPr>
            <a:endParaRPr lang="pt-BR" sz="7200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dirty="0"/>
              <a:t>       Experiências = Título, subtítulo e conteúdo</a:t>
            </a:r>
          </a:p>
          <a:p>
            <a:pPr marL="544068" lvl="1" indent="-342900">
              <a:buFont typeface="+mj-lt"/>
              <a:buAutoNum type="arabicPeriod"/>
            </a:pPr>
            <a:endParaRPr lang="pt-BR" sz="7200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dirty="0"/>
              <a:t>       Educação </a:t>
            </a:r>
          </a:p>
          <a:p>
            <a:pPr marL="544068" lvl="1" indent="-342900">
              <a:buFont typeface="+mj-lt"/>
              <a:buAutoNum type="arabicPeriod"/>
            </a:pPr>
            <a:endParaRPr lang="pt-BR" sz="7200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dirty="0"/>
              <a:t>       Habilidades</a:t>
            </a:r>
          </a:p>
          <a:p>
            <a:pPr marL="544068" lvl="1" indent="-342900">
              <a:buFont typeface="+mj-lt"/>
              <a:buAutoNum type="arabicPeriod"/>
            </a:pPr>
            <a:endParaRPr lang="pt-BR" sz="7200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dirty="0"/>
              <a:t>       Contato 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pt-BR" sz="7200" dirty="0"/>
          </a:p>
          <a:p>
            <a:pPr>
              <a:buFont typeface="Wingdings" panose="05000000000000000000" pitchFamily="2" charset="2"/>
              <a:buChar char="q"/>
            </a:pPr>
            <a:endParaRPr lang="pt-BR" sz="7200" b="1" dirty="0"/>
          </a:p>
          <a:p>
            <a:pPr marL="0" indent="0">
              <a:buNone/>
            </a:pPr>
            <a:r>
              <a:rPr lang="pt-BR" sz="7200" b="1" dirty="0"/>
              <a:t>	</a:t>
            </a: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906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72237"/>
            <a:ext cx="10895937" cy="4985763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pt-BR" sz="3800" b="1" dirty="0"/>
              <a:t>   </a:t>
            </a:r>
            <a:br>
              <a:rPr lang="pt-BR" sz="3800" b="1" dirty="0"/>
            </a:br>
            <a:r>
              <a:rPr lang="pt-BR" sz="3800" b="1" dirty="0"/>
              <a:t>  </a:t>
            </a:r>
          </a:p>
          <a:p>
            <a:pPr marL="0" indent="0">
              <a:buNone/>
            </a:pPr>
            <a:r>
              <a:rPr lang="pt-BR" sz="3800" b="1" dirty="0"/>
              <a:t>  Experiências: </a:t>
            </a:r>
            <a:br>
              <a:rPr lang="pt-BR" sz="3800" b="1" dirty="0"/>
            </a:br>
            <a:endParaRPr lang="pt-BR" sz="38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Parte mais relevante do currículo;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 Escrever bem sua experiência vai te dar embasamento para as próximas etapas.</a:t>
            </a:r>
          </a:p>
          <a:p>
            <a:pPr marL="0" indent="0">
              <a:buNone/>
            </a:pPr>
            <a:r>
              <a:rPr lang="pt-BR" sz="3800" b="1" dirty="0"/>
              <a:t>  Objetivo das experiências: </a:t>
            </a:r>
            <a:br>
              <a:rPr lang="pt-BR" sz="3800" b="1" dirty="0"/>
            </a:br>
            <a:endParaRPr lang="pt-BR" sz="38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 Mostrar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você sabe</a:t>
            </a:r>
            <a:r>
              <a:rPr lang="pt-BR" sz="3800" dirty="0"/>
              <a:t>;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Mostrar o que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desenvolveu</a:t>
            </a:r>
            <a:r>
              <a:rPr lang="pt-BR" sz="3800" dirty="0"/>
              <a:t>;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Mostrar o que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conhece de ferramentas </a:t>
            </a:r>
            <a:r>
              <a:rPr lang="pt-BR" sz="3800" dirty="0"/>
              <a:t>da área específica;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Mostrar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projetos</a:t>
            </a:r>
            <a:r>
              <a:rPr lang="pt-BR" sz="3800" dirty="0"/>
              <a:t> que tem participado;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Mostrar o que tem feito para se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desenvolver, aprender e crescer</a:t>
            </a:r>
            <a:r>
              <a:rPr lang="pt-BR" sz="3800" dirty="0"/>
              <a:t>. 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Mostrar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habilidades e capacidade</a:t>
            </a:r>
            <a:r>
              <a:rPr lang="pt-BR" sz="3800" dirty="0"/>
              <a:t>, o que você tem que a empresa precisa.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50651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376</TotalTime>
  <Words>2032</Words>
  <Application>Microsoft Office PowerPoint</Application>
  <PresentationFormat>Widescreen</PresentationFormat>
  <Paragraphs>520</Paragraphs>
  <Slides>39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39</vt:i4>
      </vt:variant>
    </vt:vector>
  </HeadingPairs>
  <TitlesOfParts>
    <vt:vector size="45" baseType="lpstr">
      <vt:lpstr>Arial</vt:lpstr>
      <vt:lpstr>Arial Rounded MT Bold</vt:lpstr>
      <vt:lpstr>Calibri</vt:lpstr>
      <vt:lpstr>Calibri Light</vt:lpstr>
      <vt:lpstr>Wingdings</vt:lpstr>
      <vt:lpstr>Retrospectiva</vt:lpstr>
      <vt:lpstr>#RESUMOCV121 </vt:lpstr>
      <vt:lpstr>Currículo pra quê?</vt:lpstr>
      <vt:lpstr>Pré conteúdo </vt:lpstr>
      <vt:lpstr>Pré conteúdo | DIFERENÇA: CURRÍCULO RH VS CURRÍCULO GESTOR  </vt:lpstr>
      <vt:lpstr>Pré conteúdo | DUAS FORMAS DE SE INSCREVER EM UMA VAGA </vt:lpstr>
      <vt:lpstr>Pré conteúdo | ANTES DE MONTAR O CURRÍCULO </vt:lpstr>
      <vt:lpstr>Pré conteúdo |  ANTES DE MONTAR O CURRÍCULO</vt:lpstr>
      <vt:lpstr>Conteúdo |  Introdução, Nome e Objetivo</vt:lpstr>
      <vt:lpstr>Conteúdo |  Experiência (pt.I) </vt:lpstr>
      <vt:lpstr>Conteúdo |  Experiência (pt.II) </vt:lpstr>
      <vt:lpstr>Conteúdo |  Experiência (pt.II) </vt:lpstr>
      <vt:lpstr>Conteúdo |  Experiência (pt.III) </vt:lpstr>
      <vt:lpstr>Conteúdo |  Experiência (pt.III) </vt:lpstr>
      <vt:lpstr>Conteúdo |  Experiência (pt.III) </vt:lpstr>
      <vt:lpstr>Conteúdo |  Experiência (pt.VI) </vt:lpstr>
      <vt:lpstr>PROCESSO PELA Cia de Estágios </vt:lpstr>
      <vt:lpstr>Conteúdo |  Experiência (pt.VI) </vt:lpstr>
      <vt:lpstr>Conteúdo |  Experiência (pt.VI) </vt:lpstr>
      <vt:lpstr>Conteúdo |  Experiência (pt.VI) </vt:lpstr>
      <vt:lpstr>Conteúdo |  Experiência (pt.VI) </vt:lpstr>
      <vt:lpstr>Conteúdo |  Educação</vt:lpstr>
      <vt:lpstr>Conteúdo |  Habilidades</vt:lpstr>
      <vt:lpstr>Conteúdo |  Habilidades</vt:lpstr>
      <vt:lpstr>Conteúdo |  Habilidades</vt:lpstr>
      <vt:lpstr>Conteúdo |  Extras </vt:lpstr>
      <vt:lpstr>Conteúdo |  Contatos  </vt:lpstr>
      <vt:lpstr>Conteúdo |  Atenção </vt:lpstr>
      <vt:lpstr>Extra :  Como mandar seu CV por e-mail para as empresas?</vt:lpstr>
      <vt:lpstr>Onde procurar vagas | Parte I</vt:lpstr>
      <vt:lpstr>Onde procurar vagas | Parte I</vt:lpstr>
      <vt:lpstr>Onde procurar vagas | Parte I</vt:lpstr>
      <vt:lpstr>Onde procurar vagas | Parte I</vt:lpstr>
      <vt:lpstr>Onde procurar vagas | Parte I</vt:lpstr>
      <vt:lpstr>Onde procurar vagas | Parte II</vt:lpstr>
      <vt:lpstr>Onde procurar vagas | Parte III</vt:lpstr>
      <vt:lpstr>Onde procurar vagas | Parte III continuação</vt:lpstr>
      <vt:lpstr>Onde procurar vagas | Parte III continuação</vt:lpstr>
      <vt:lpstr>Extra| O que fazer quando não receber resposta do processo seletivo de estágio?</vt:lpstr>
      <vt:lpstr>Extra| Entenda como usar o LinkedIn para conseguir sua vaga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#RESUMOCV121 </dc:title>
  <dc:creator>Raíza</dc:creator>
  <cp:lastModifiedBy>Raíza</cp:lastModifiedBy>
  <cp:revision>79</cp:revision>
  <dcterms:created xsi:type="dcterms:W3CDTF">2023-02-19T11:01:24Z</dcterms:created>
  <dcterms:modified xsi:type="dcterms:W3CDTF">2023-02-27T22:54:01Z</dcterms:modified>
</cp:coreProperties>
</file>

<file path=docProps/thumbnail.jpeg>
</file>